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6" r:id="rId5"/>
    <p:sldId id="265" r:id="rId6"/>
    <p:sldId id="260" r:id="rId7"/>
    <p:sldId id="581" r:id="rId8"/>
    <p:sldId id="580" r:id="rId9"/>
    <p:sldId id="582" r:id="rId10"/>
    <p:sldId id="263" r:id="rId11"/>
    <p:sldId id="261" r:id="rId12"/>
    <p:sldId id="262" r:id="rId13"/>
    <p:sldId id="583" r:id="rId14"/>
    <p:sldId id="584" r:id="rId15"/>
    <p:sldId id="264" r:id="rId16"/>
    <p:sldId id="585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2"/>
    <p:restoredTop sz="94643"/>
  </p:normalViewPr>
  <p:slideViewPr>
    <p:cSldViewPr snapToGrid="0">
      <p:cViewPr varScale="1">
        <p:scale>
          <a:sx n="102" d="100"/>
          <a:sy n="102" d="100"/>
        </p:scale>
        <p:origin x="73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84635C5-FCA9-26DF-5D32-5CCE8694F7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83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F589E4-5831-AFDC-47BE-743C515A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3EABC2C-E6B4-46FD-1ED4-A2F6531B0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4D10A5-49BA-A664-3725-409B8F0AD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461069-0A12-C7EE-B5ED-695E887A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C6B5E0-7350-AF31-3E4B-345018FF6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34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C384937-372D-CF4A-35AE-F7E0E3541F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569A52-B188-3921-C35B-1922E4C1C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516F74-4228-FA6A-8E45-84FF7B697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165BC8-2EDE-962E-07C3-DF9ECC4D6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C0D6B2-145F-DE2A-08F4-307F6296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8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A8BDAF7-D789-9924-F7E2-473A050288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10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25C2D5-FA22-E812-4591-77CBD3C8D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71473AD-DC66-3B2E-93EB-89F5DA567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7D6B21-D205-A0BA-F620-6C9C4754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89815C-6DA9-6AD4-6640-AFC55B58E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59CBAC-CAF3-1E08-0277-C114EAC0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64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F302CA-BCE6-204F-5296-15671A814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8F07F2-9DCA-7377-639F-522541F9C7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827CBD-AA54-1060-AD7E-326D2C8F5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9910FD9-E3E6-0FAB-3D4B-226CBC34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ECF9EC-0A30-6598-E47F-B302DF2F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020569-211C-F685-DEC2-8B87BA27C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09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2793C1-B246-36D0-EDDB-D51B356B7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C1FD1B-3EF6-6FCB-9ECF-AA987498F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B1F747E-0A9C-2C44-5CA0-668C83CCC6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755796B-5A95-FEFC-7978-BBE952C4A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56ED21E-9273-A134-44BA-51FA00F98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9269D8B-E202-66AC-101F-1F92401E1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C95F870-D8D0-B9C6-1F5B-FBAA26143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D61C8DE-1161-FBE6-0D42-B96AEC66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171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F687BF-7686-7D52-D910-341FC42C4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05BFD85-E2D1-A821-C037-2E07DDD5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C25C8E2-288A-E8D1-E849-D678E346F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8F3CFD3-F539-8E99-AC21-6C034D8D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51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A54234D-4CA6-9C9A-5636-14B6BDA5D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BA62266-7C8F-A7CC-DC93-E5F5AC6CF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69B774A-9F02-D3B2-99D9-6ADA05CD2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5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995BF9-E6B7-2B03-1DF3-77195A93B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B0D3F3-B8FA-52BD-09EF-6F7280BDC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159449D-02C6-31EA-A43A-4D3C0D9FE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CF154D6-49F5-E241-F2A3-67689F2AC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1E91FC-FC5F-6F64-770E-A84D9D79E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4D0086-42AD-F28F-65C3-789CC4274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31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8A6973-BFC9-450B-52B1-516773B97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F87CF72-9310-95C5-F18E-AF2E57A5C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603BB2-E681-E3BB-DFCC-5D66A417F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5079F3-69B3-351A-1996-60B53087D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38989E-F776-9B1C-FA9F-29B56AE16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BAD0D2-48E5-70C4-81FD-A9AA96C47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25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8067C1-EFAA-9A1C-1C17-CBD861503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C44FD5-781B-46B9-DF39-DB83DF77A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2227A4-08E8-2FA4-92CE-2D52DE709D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E27E-E305-E64C-9236-CE2CB3B46A7E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F2E730-C714-7D56-E243-1659899B2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13A199-714B-83F3-9F1E-C352845C68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74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CD9AF3-45E6-0B89-FB25-FE7E79DD50D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820131" y="2384981"/>
            <a:ext cx="10614581" cy="17875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effectLst/>
                <a:latin typeface="Bounded" pitchFamily="2" charset="0"/>
              </a:rPr>
              <a:t>ОТРАЖЕНИЕ АКСИОЛОГИЧЕСКОГО СОДЕРЖАНИЯ РОССИЙСКОГО ОБРАЗОВАНИЯ:ТЕРМИНОСИСТЕМА С КОМПОНЕНТОМ </a:t>
            </a:r>
            <a:r>
              <a:rPr lang="ru-RU" sz="5400" b="1" i="1" dirty="0">
                <a:solidFill>
                  <a:schemeClr val="accent6">
                    <a:lumMod val="75000"/>
                  </a:schemeClr>
                </a:solidFill>
                <a:effectLst/>
                <a:latin typeface="Bounded" pitchFamily="2" charset="0"/>
              </a:rPr>
              <a:t>ПОЛИ-</a:t>
            </a:r>
            <a:r>
              <a:rPr lang="ru-RU" sz="5400" b="1" dirty="0">
                <a:effectLst/>
                <a:latin typeface="Bounded" pitchFamily="2" charset="0"/>
              </a:rPr>
              <a:t> И </a:t>
            </a:r>
            <a:r>
              <a:rPr lang="ru-RU" sz="5400" b="1" i="1" dirty="0">
                <a:solidFill>
                  <a:schemeClr val="accent6">
                    <a:lumMod val="75000"/>
                  </a:schemeClr>
                </a:solidFill>
                <a:effectLst/>
                <a:latin typeface="Bounded" pitchFamily="2" charset="0"/>
              </a:rPr>
              <a:t>МУЛЬТИ-</a:t>
            </a:r>
            <a:endParaRPr lang="ru-RU" sz="5400" b="1" i="1" dirty="0">
              <a:solidFill>
                <a:schemeClr val="accent6">
                  <a:lumMod val="75000"/>
                </a:schemeClr>
              </a:solidFill>
              <a:latin typeface="Bounded" pitchFamily="2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2B2353F-00CB-9D10-1EDC-3804737F25D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894787" y="4996206"/>
            <a:ext cx="9445658" cy="67317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Хамраева Елизавета Александровна</a:t>
            </a:r>
          </a:p>
          <a:p>
            <a:pPr marL="0" indent="0">
              <a:buNone/>
            </a:pPr>
            <a:r>
              <a:rPr lang="ru-RU" dirty="0" err="1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Д.п.н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., проф. , зам. директора ФГБНУ «Институт изучения детства, семьи и воспитания»</a:t>
            </a:r>
            <a:endParaRPr lang="ru-RU" dirty="0">
              <a:solidFill>
                <a:schemeClr val="bg2">
                  <a:lumMod val="50000"/>
                </a:schemeClr>
              </a:solidFill>
              <a:effectLst/>
              <a:latin typeface="Bound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702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F4AC1D-872C-14FC-2216-A72EEB7862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343BE0-3403-A8AE-83ED-205D96A4FE90}"/>
              </a:ext>
            </a:extLst>
          </p:cNvPr>
          <p:cNvSpPr txBox="1">
            <a:spLocks/>
          </p:cNvSpPr>
          <p:nvPr/>
        </p:nvSpPr>
        <p:spPr>
          <a:xfrm>
            <a:off x="408496" y="-311085"/>
            <a:ext cx="10164828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Bounded" pitchFamily="2" charset="0"/>
              </a:rPr>
              <a:t>ПЛЮРИЛИНГВАЛЬНОЕ ОБРАЗОВАНИЕ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92449B8-F9F0-8DA7-449E-8CAAEFDE4FA1}"/>
              </a:ext>
            </a:extLst>
          </p:cNvPr>
          <p:cNvSpPr txBox="1">
            <a:spLocks/>
          </p:cNvSpPr>
          <p:nvPr/>
        </p:nvSpPr>
        <p:spPr>
          <a:xfrm>
            <a:off x="131975" y="1348034"/>
            <a:ext cx="11651529" cy="492079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/>
              <a:t>Понятие «</a:t>
            </a:r>
            <a:r>
              <a:rPr lang="ru-RU" dirty="0" err="1"/>
              <a:t>плюрилингвальный</a:t>
            </a:r>
            <a:r>
              <a:rPr lang="ru-RU" dirty="0"/>
              <a:t>» вносит важный нюанс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ru-RU" dirty="0"/>
              <a:t>Ключевое отличие от предыдущих терминов  - смещение фокуса с количества языков на самого человека и его единый речевой опыт.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Разница между тремя терминами становится яснее, если посмотреть на них в сравнении</a:t>
            </a:r>
            <a:r>
              <a:rPr lang="ru-RU" dirty="0"/>
              <a:t>.</a:t>
            </a:r>
            <a:br>
              <a:rPr lang="ru-RU" dirty="0"/>
            </a:br>
            <a:br>
              <a:rPr lang="ru-RU" dirty="0"/>
            </a:br>
            <a:r>
              <a:rPr lang="ru-RU" dirty="0"/>
              <a:t>·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</a:rPr>
              <a:t>Плюрилингвальный</a:t>
            </a:r>
            <a:r>
              <a:rPr lang="ru-RU" dirty="0"/>
              <a:t> – это достаточно новый термин Совета Европы, который видит все языки человека как единый взаимосвязанный репертуар с гибким использованием. Здесь допустимо неидеальное владение языками (уровни могут быть разными),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а цель — коммуникация(!!!)</a:t>
            </a:r>
            <a:r>
              <a:rPr lang="ru-RU" dirty="0"/>
              <a:t>, а не совершенство.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Не академические умения! </a:t>
            </a:r>
          </a:p>
          <a:p>
            <a:pPr marL="0" indent="0">
              <a:buNone/>
            </a:pPr>
            <a:r>
              <a:rPr lang="ru-RU" dirty="0"/>
              <a:t>·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Полилингвальный</a:t>
            </a:r>
            <a:r>
              <a:rPr lang="ru-RU" dirty="0"/>
              <a:t> – подчеркивает глубокое и равномерное знание нескольких языков, часто рассматривая их как отдельные полноценные системы.</a:t>
            </a:r>
          </a:p>
          <a:p>
            <a:pPr marL="0" indent="0">
              <a:buNone/>
            </a:pPr>
            <a:br>
              <a:rPr lang="ru-RU" dirty="0"/>
            </a:br>
            <a:r>
              <a:rPr lang="ru-RU" dirty="0"/>
              <a:t>·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</a:rPr>
              <a:t>Мультилингвальный</a:t>
            </a:r>
            <a:r>
              <a:rPr lang="ru-RU" dirty="0"/>
              <a:t> – описывает сосуществование множества языков в обществе или регионе, даже если человек знает не все из них (социальный термин).</a:t>
            </a:r>
            <a:endParaRPr lang="ru-RU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15457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4FD4DF-495E-215D-F72B-CDD7C0193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A168E6-8CBA-80F0-31EC-93E16916CEA4}"/>
              </a:ext>
            </a:extLst>
          </p:cNvPr>
          <p:cNvSpPr txBox="1">
            <a:spLocks/>
          </p:cNvSpPr>
          <p:nvPr/>
        </p:nvSpPr>
        <p:spPr>
          <a:xfrm>
            <a:off x="1027522" y="245096"/>
            <a:ext cx="8368268" cy="12349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>
                <a:latin typeface="Bounded" pitchFamily="2" charset="0"/>
              </a:rPr>
              <a:t>Кросс-культурный? Или?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2BD39E9-E85C-0DE0-858F-0F1B06B4677A}"/>
              </a:ext>
            </a:extLst>
          </p:cNvPr>
          <p:cNvSpPr txBox="1">
            <a:spLocks/>
          </p:cNvSpPr>
          <p:nvPr/>
        </p:nvSpPr>
        <p:spPr>
          <a:xfrm>
            <a:off x="367645" y="1480007"/>
            <a:ext cx="11462993" cy="419493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кросс=пересекать</a:t>
            </a:r>
          </a:p>
          <a:p>
            <a:pPr marL="0" indent="0">
              <a:buNone/>
              <a:defRPr/>
            </a:pPr>
            <a:r>
              <a:rPr lang="ru-RU" dirty="0"/>
              <a:t>Идеи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кросс-культурного</a:t>
            </a:r>
            <a:r>
              <a:rPr lang="ru-RU" dirty="0"/>
              <a:t>  («проникающего») образования популярны в Западной Европе (К. Джонс, К. Кимберли – Великобритания, Р. Гольц, С. </a:t>
            </a:r>
            <a:r>
              <a:rPr lang="ru-RU" dirty="0" err="1"/>
              <a:t>Люхтенберг</a:t>
            </a:r>
            <a:r>
              <a:rPr lang="ru-RU" dirty="0"/>
              <a:t>, С. </a:t>
            </a:r>
            <a:r>
              <a:rPr lang="ru-RU" dirty="0" err="1"/>
              <a:t>Ниекравич</a:t>
            </a:r>
            <a:r>
              <a:rPr lang="ru-RU" dirty="0"/>
              <a:t> – Германия, Ш. Бернар, Л. Брюно, Ж. Берк, Ж. </a:t>
            </a:r>
            <a:r>
              <a:rPr lang="ru-RU" dirty="0" err="1"/>
              <a:t>Дюфор</a:t>
            </a:r>
            <a:r>
              <a:rPr lang="ru-RU" dirty="0"/>
              <a:t>, Ф. </a:t>
            </a:r>
            <a:r>
              <a:rPr lang="ru-RU" dirty="0" err="1"/>
              <a:t>Лорсери</a:t>
            </a:r>
            <a:r>
              <a:rPr lang="ru-RU" dirty="0"/>
              <a:t>, О. Менье – Франция, и др.).  </a:t>
            </a:r>
          </a:p>
          <a:p>
            <a:pPr marL="0" indent="0">
              <a:buNone/>
              <a:defRPr/>
            </a:pPr>
            <a:r>
              <a:rPr lang="ru-RU" dirty="0"/>
              <a:t>Эти теоретики рассматривают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образование как важный способ снятия межнациональных конфликтов в школе и обществе</a:t>
            </a:r>
            <a:r>
              <a:rPr lang="ru-RU" dirty="0"/>
              <a:t>.</a:t>
            </a:r>
          </a:p>
          <a:p>
            <a:pPr marL="0" indent="0">
              <a:buNone/>
              <a:defRPr/>
            </a:pPr>
            <a:r>
              <a:rPr lang="ru-RU" dirty="0"/>
              <a:t>Термин «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кросс-культурное образование</a:t>
            </a:r>
            <a:r>
              <a:rPr lang="ru-RU" dirty="0"/>
              <a:t>» сначала возник в ответ на массовую иммиграцию в Европе, но затем был заменен термином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мультикультурное образование. </a:t>
            </a:r>
          </a:p>
        </p:txBody>
      </p:sp>
    </p:spTree>
    <p:extLst>
      <p:ext uri="{BB962C8B-B14F-4D97-AF65-F5344CB8AC3E}">
        <p14:creationId xmlns:p14="http://schemas.microsoft.com/office/powerpoint/2010/main" val="37667975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FBF30D-B57A-58D1-0D14-A0CF4DB82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78B078-659F-FB72-F5A9-88350F747D66}"/>
              </a:ext>
            </a:extLst>
          </p:cNvPr>
          <p:cNvSpPr txBox="1">
            <a:spLocks/>
          </p:cNvSpPr>
          <p:nvPr/>
        </p:nvSpPr>
        <p:spPr>
          <a:xfrm>
            <a:off x="251791" y="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>
                <a:latin typeface="Bounded" pitchFamily="2" charset="0"/>
              </a:rPr>
              <a:t>Подведём итоги: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D11CCFD2-8128-5645-C3E9-514B64A02E03}"/>
              </a:ext>
            </a:extLst>
          </p:cNvPr>
          <p:cNvSpPr txBox="1">
            <a:spLocks/>
          </p:cNvSpPr>
          <p:nvPr/>
        </p:nvSpPr>
        <p:spPr>
          <a:xfrm>
            <a:off x="461913" y="1659118"/>
            <a:ext cx="10897385" cy="42891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err="1"/>
              <a:t>Аксиосфера</a:t>
            </a:r>
            <a:r>
              <a:rPr lang="ru-RU" sz="2400" dirty="0"/>
              <a:t> терминов основывается на идее познания мира на нескольких языках, что в итоге актуализирует гипотезу интеллектуальных преимуществ полилингвальной личности и теорию би- и полилингвального образования. Безусловно, языковая картина мира как неотъемлемая часть би- и полилингвальной личности формируется в результате взаимного развития и взаимодействия языковых систем, которые дополняют друг друга на службе мышлению. </a:t>
            </a:r>
          </a:p>
          <a:p>
            <a:r>
              <a:rPr lang="ru-RU" sz="2400" dirty="0"/>
              <a:t>Анализ современных исследований, посвященный определению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аксиопараметров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полилингвального и поликультурного образования,  раскрывает теоретические аспекты полилингвальной модели поликультурного образования</a:t>
            </a:r>
            <a:r>
              <a:rPr lang="ru-RU" sz="2400" dirty="0"/>
              <a:t>, в основе которой лежит использование нескольких языков (родных и иностранных) как средства обучения. 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3722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>
            <a:extLst>
              <a:ext uri="{FF2B5EF4-FFF2-40B4-BE49-F238E27FC236}">
                <a16:creationId xmlns:a16="http://schemas.microsoft.com/office/drawing/2014/main" id="{2989D040-68CD-D795-E858-B5F9530A1CA8}"/>
              </a:ext>
            </a:extLst>
          </p:cNvPr>
          <p:cNvSpPr txBox="1">
            <a:spLocks/>
          </p:cNvSpPr>
          <p:nvPr/>
        </p:nvSpPr>
        <p:spPr>
          <a:xfrm>
            <a:off x="565608" y="509048"/>
            <a:ext cx="10026192" cy="52695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</a:rPr>
              <a:t>Итоги….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 err="1"/>
              <a:t>Аксиосфера</a:t>
            </a:r>
            <a:r>
              <a:rPr lang="ru-RU" sz="2000" dirty="0"/>
              <a:t> использования терминов «полилингвальный» (от греч. </a:t>
            </a:r>
            <a:r>
              <a:rPr lang="ru-RU" sz="2000" dirty="0" err="1"/>
              <a:t>polys</a:t>
            </a:r>
            <a:r>
              <a:rPr lang="ru-RU" sz="2000" dirty="0"/>
              <a:t> — многий) и «</a:t>
            </a:r>
            <a:r>
              <a:rPr lang="ru-RU" sz="2000" dirty="0" err="1"/>
              <a:t>мультилингвальный</a:t>
            </a:r>
            <a:r>
              <a:rPr lang="ru-RU" sz="2000" dirty="0"/>
              <a:t>» (от лат. </a:t>
            </a:r>
            <a:r>
              <a:rPr lang="ru-RU" sz="2000" dirty="0" err="1"/>
              <a:t>multum</a:t>
            </a:r>
            <a:r>
              <a:rPr lang="ru-RU" sz="2000" dirty="0"/>
              <a:t> — много) определяется историко-культурологически и отчасти политически:  их часто используют как синонимы, но в профессиональной среде (лингвистика, педагогика, социология) между ними чётко определены 5 ключевых отличий:</a:t>
            </a:r>
            <a:br>
              <a:rPr lang="ru-RU" sz="2000" dirty="0"/>
            </a:br>
            <a:r>
              <a:rPr lang="ru-RU" sz="2000" dirty="0"/>
              <a:t>1. </a:t>
            </a:r>
            <a:r>
              <a:rPr lang="ru-RU" sz="2000" i="1" dirty="0"/>
              <a:t>Полилингвальный</a:t>
            </a:r>
            <a:r>
              <a:rPr lang="ru-RU" sz="2000" dirty="0"/>
              <a:t>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</a:rPr>
              <a:t>обычно относится к результатам языкового обучения  </a:t>
            </a:r>
            <a:r>
              <a:rPr lang="ru-RU" sz="2000" dirty="0"/>
              <a:t>человека (полилингвальная гимназия). </a:t>
            </a:r>
          </a:p>
          <a:p>
            <a:pPr marL="0" indent="0">
              <a:buNone/>
            </a:pPr>
            <a:r>
              <a:rPr lang="ru-RU" sz="2000" i="1" dirty="0" err="1"/>
              <a:t>Мультилингвальный</a:t>
            </a:r>
            <a:r>
              <a:rPr lang="ru-RU" sz="2000" dirty="0"/>
              <a:t> — к обществу или среде (сосуществование многих языков в стране).</a:t>
            </a:r>
            <a:br>
              <a:rPr lang="ru-RU" sz="2000" dirty="0"/>
            </a:br>
            <a:r>
              <a:rPr lang="ru-RU" sz="2000" dirty="0"/>
              <a:t>Пример: полилингвальный ребёнок (говорит на 3 языках) // </a:t>
            </a:r>
            <a:r>
              <a:rPr lang="ru-RU" sz="2000" dirty="0" err="1"/>
              <a:t>мультилингвальное</a:t>
            </a:r>
            <a:r>
              <a:rPr lang="ru-RU" sz="2000" dirty="0"/>
              <a:t> общество (используются 3 языка).</a:t>
            </a:r>
          </a:p>
          <a:p>
            <a:pPr marL="0" indent="0">
              <a:buNone/>
            </a:pPr>
            <a:r>
              <a:rPr lang="ru-RU" sz="2000" dirty="0"/>
              <a:t>2.</a:t>
            </a:r>
            <a:r>
              <a:rPr lang="ru-RU" sz="2000" i="1" dirty="0"/>
              <a:t>Полилингвизм</a:t>
            </a:r>
            <a:r>
              <a:rPr lang="ru-RU" sz="2000" dirty="0"/>
              <a:t> подчёркивает </a:t>
            </a:r>
            <a:r>
              <a:rPr lang="ru-RU" sz="2000" b="1" dirty="0"/>
              <a:t>владение </a:t>
            </a:r>
            <a:r>
              <a:rPr lang="ru-RU" sz="2000" dirty="0"/>
              <a:t>несколькими языками. </a:t>
            </a:r>
            <a:r>
              <a:rPr lang="ru-RU" sz="2000" i="1" dirty="0" err="1"/>
              <a:t>Мультилингвизм</a:t>
            </a:r>
            <a:r>
              <a:rPr lang="ru-RU" sz="2000" dirty="0"/>
              <a:t> —факт присутствия разных языков в одном пространстве, даже если люди не знают их все.</a:t>
            </a:r>
            <a:br>
              <a:rPr lang="ru-RU" sz="2000" dirty="0"/>
            </a:br>
            <a:endParaRPr lang="ru-RU" sz="2000" b="1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066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6942859-B772-A7BD-06AA-3B2ACD35E176}"/>
              </a:ext>
            </a:extLst>
          </p:cNvPr>
          <p:cNvSpPr txBox="1"/>
          <p:nvPr/>
        </p:nvSpPr>
        <p:spPr>
          <a:xfrm>
            <a:off x="628649" y="838199"/>
            <a:ext cx="8512993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1800" dirty="0"/>
              <a:t>3. Этимология и традиция употребления: «Поли-» (греч.) чаще встречается в европейской континентальной науке (Франция, Германия), «мульти-» (лат.) — в англо-американской. В русскоязычной традиции доминирует термин «полилингвальный».</a:t>
            </a:r>
          </a:p>
          <a:p>
            <a:pPr marL="0" indent="0">
              <a:buNone/>
            </a:pPr>
            <a:br>
              <a:rPr lang="ru-RU" sz="1800" dirty="0"/>
            </a:br>
            <a:r>
              <a:rPr lang="ru-RU" sz="1800" dirty="0"/>
              <a:t>4. Полилингвальное обучение предполагает равноценное развитие всех языков (билингвальные программы с погружением). </a:t>
            </a:r>
            <a:r>
              <a:rPr lang="ru-RU" sz="1800" dirty="0" err="1"/>
              <a:t>Мультилингвальное</a:t>
            </a:r>
            <a:r>
              <a:rPr lang="ru-RU" sz="1800" dirty="0"/>
              <a:t> — добавление языков к родному без требования идеального баланса (например, языковой курс в школе).</a:t>
            </a:r>
          </a:p>
          <a:p>
            <a:pPr marL="0" indent="0">
              <a:buNone/>
            </a:pPr>
            <a:br>
              <a:rPr lang="ru-RU" sz="1800" dirty="0"/>
            </a:br>
            <a:r>
              <a:rPr lang="ru-RU" sz="1800" dirty="0"/>
              <a:t>5. </a:t>
            </a:r>
            <a:r>
              <a:rPr lang="ru-RU" sz="1800" dirty="0" err="1"/>
              <a:t>Полилингвальность</a:t>
            </a:r>
            <a:r>
              <a:rPr lang="ru-RU" sz="1800" dirty="0"/>
              <a:t> часто связана с сохранением идентичности (каждый язык — часть личности). </a:t>
            </a:r>
            <a:r>
              <a:rPr lang="ru-RU" sz="1800" dirty="0" err="1"/>
              <a:t>Мультилингвальность</a:t>
            </a:r>
            <a:r>
              <a:rPr lang="ru-RU" sz="1800" dirty="0"/>
              <a:t> — с функциональностью и прагматизмом (языки как инструмент коммуникации в глобальном мире).</a:t>
            </a:r>
            <a:br>
              <a:rPr lang="ru-RU" sz="1800" dirty="0"/>
            </a:br>
            <a:br>
              <a:rPr lang="ru-RU" sz="1800" dirty="0"/>
            </a:br>
            <a:r>
              <a:rPr lang="ru-RU" sz="1800" b="1" dirty="0"/>
              <a:t>Важно: в повседневной речи разница стирается, но в науке и документах ЮНЕСКО эти нюансы учитывают.</a:t>
            </a:r>
            <a:br>
              <a:rPr lang="ru-RU" sz="1800" b="1" dirty="0"/>
            </a:br>
            <a:r>
              <a:rPr lang="ru-RU" sz="1800" b="1" dirty="0"/>
              <a:t> </a:t>
            </a:r>
            <a:endParaRPr lang="ru-RU" sz="1800" b="1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0413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8BDB5-7E9F-9705-C183-978EFC637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18F796-DF72-1A4C-AEC5-62A66C271D22}"/>
              </a:ext>
            </a:extLst>
          </p:cNvPr>
          <p:cNvSpPr txBox="1">
            <a:spLocks/>
          </p:cNvSpPr>
          <p:nvPr/>
        </p:nvSpPr>
        <p:spPr>
          <a:xfrm>
            <a:off x="251791" y="0"/>
            <a:ext cx="9144000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5400" b="1" dirty="0">
              <a:latin typeface="Bounded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18A3C3-4B93-AA26-88EE-03921451E266}"/>
              </a:ext>
            </a:extLst>
          </p:cNvPr>
          <p:cNvSpPr txBox="1"/>
          <p:nvPr/>
        </p:nvSpPr>
        <p:spPr>
          <a:xfrm>
            <a:off x="333375" y="666750"/>
            <a:ext cx="10829925" cy="5030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18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Итак, аксиологический подход как суть ценностной системы образования, 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18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определяющий идею межкультурного диалога как средства изучения языка в целом, 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18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дифференцирует термины «</a:t>
            </a:r>
            <a:r>
              <a:rPr lang="ru-RU" sz="18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полилингвизм</a:t>
            </a:r>
            <a:r>
              <a:rPr lang="ru-RU" sz="18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» и «</a:t>
            </a:r>
            <a:r>
              <a:rPr lang="ru-RU" sz="18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мультилингвизм</a:t>
            </a:r>
            <a:r>
              <a:rPr lang="ru-RU" sz="18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» в нашей стране. 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18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Сами термины в широком контексте являются взаимозаменяемыми и, в сущности, обозначают одни и те же феномены, но обусловлены функционально: </a:t>
            </a:r>
            <a:r>
              <a:rPr lang="ru-RU" sz="1800" b="1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полилингвальная школа</a:t>
            </a:r>
            <a:r>
              <a:rPr lang="ru-RU" sz="18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- для описания отдельного типа образовательной организации и даже отдельного способа получения образования, </a:t>
            </a:r>
            <a:r>
              <a:rPr lang="ru-RU" sz="1800" b="1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поликультурная школа</a:t>
            </a:r>
            <a:r>
              <a:rPr lang="ru-RU" sz="18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– школа адаптации</a:t>
            </a:r>
            <a:r>
              <a:rPr lang="ru-RU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18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При этом термин </a:t>
            </a:r>
            <a:r>
              <a:rPr lang="ru-RU" sz="1800" b="1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мультилингвальный</a:t>
            </a:r>
            <a:r>
              <a:rPr lang="ru-RU" sz="1800" b="1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18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 отечественной традиции не используется ни по отношению к классу, ни для характеристики школы. Безусловно, понятие «</a:t>
            </a:r>
            <a:r>
              <a:rPr lang="ru-RU" sz="1800" b="1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мультилингвальной</a:t>
            </a:r>
            <a:r>
              <a:rPr lang="ru-RU" sz="1800" b="1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школы</a:t>
            </a:r>
            <a:r>
              <a:rPr lang="ru-RU" sz="18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» отсутствует и совершенно не соотносится с определившимся типом образовательной организации в Российской Федерации, что еще более дифференцирует компоненты </a:t>
            </a:r>
            <a:r>
              <a:rPr lang="ru-RU" sz="1800" b="1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поли</a:t>
            </a:r>
            <a:r>
              <a:rPr lang="ru-RU" sz="18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 и </a:t>
            </a:r>
            <a:r>
              <a:rPr lang="ru-RU" sz="1800" b="1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мульти-</a:t>
            </a:r>
            <a:r>
              <a:rPr lang="ru-RU" sz="18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как отдельные термины.</a:t>
            </a:r>
            <a:endParaRPr lang="ru-RU" sz="16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8252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>
            <a:extLst>
              <a:ext uri="{FF2B5EF4-FFF2-40B4-BE49-F238E27FC236}">
                <a16:creationId xmlns:a16="http://schemas.microsoft.com/office/drawing/2014/main" id="{F278F1A3-BBAD-4EC6-E26E-A2C4669F335E}"/>
              </a:ext>
            </a:extLst>
          </p:cNvPr>
          <p:cNvSpPr txBox="1">
            <a:spLocks/>
          </p:cNvSpPr>
          <p:nvPr/>
        </p:nvSpPr>
        <p:spPr>
          <a:xfrm>
            <a:off x="1376313" y="2733773"/>
            <a:ext cx="9964132" cy="2935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Bounded Light" pitchFamily="2" charset="0"/>
              </a:rPr>
              <a:t>Спасибо за внимание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Хамраева Елизавета Александровна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err="1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Д.п.н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., проф. , зам. директора ФГБНУ «Институт изучения детства, семьи и воспитания»</a:t>
            </a:r>
          </a:p>
        </p:txBody>
      </p:sp>
    </p:spTree>
    <p:extLst>
      <p:ext uri="{BB962C8B-B14F-4D97-AF65-F5344CB8AC3E}">
        <p14:creationId xmlns:p14="http://schemas.microsoft.com/office/powerpoint/2010/main" val="3914653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801278" y="122549"/>
            <a:ext cx="8594513" cy="14894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Bounded" pitchFamily="2" charset="0"/>
              </a:rPr>
              <a:t>АКСИОСФЕРА -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245097" y="1611985"/>
            <a:ext cx="11745798" cy="4223207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r>
              <a:rPr lang="ru-RU" sz="3500" b="1" dirty="0">
                <a:solidFill>
                  <a:schemeClr val="accent6">
                    <a:lumMod val="75000"/>
                  </a:schemeClr>
                </a:solidFill>
              </a:rPr>
              <a:t>это сфера ценностей и норм человеческого общества,   которая 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ru-RU" sz="3500" b="1" dirty="0">
                <a:solidFill>
                  <a:schemeClr val="accent6">
                    <a:lumMod val="75000"/>
                  </a:schemeClr>
                </a:solidFill>
              </a:rPr>
              <a:t>включает в себя ценностные ориентации</a:t>
            </a:r>
          </a:p>
          <a:p>
            <a:pPr>
              <a:lnSpc>
                <a:spcPct val="160000"/>
              </a:lnSpc>
            </a:pPr>
            <a:r>
              <a:rPr lang="ru-RU" sz="3500" b="1" dirty="0">
                <a:solidFill>
                  <a:schemeClr val="accent6">
                    <a:lumMod val="75000"/>
                  </a:schemeClr>
                </a:solidFill>
              </a:rPr>
              <a:t>это система ценностных предпочтений, культурно-исторически обусловленная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ru-RU" sz="3500" b="1" dirty="0">
                <a:solidFill>
                  <a:schemeClr val="accent6">
                    <a:lumMod val="75000"/>
                  </a:schemeClr>
                </a:solidFill>
              </a:rPr>
              <a:t>представлениями социума, в том числе языком науки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3200" i="1" dirty="0"/>
              <a:t>В нашей стране терминологическая </a:t>
            </a:r>
            <a:r>
              <a:rPr lang="ru-RU" sz="3200" b="1" i="1" dirty="0" err="1"/>
              <a:t>аксиосфера</a:t>
            </a:r>
            <a:r>
              <a:rPr lang="ru-RU" sz="3200" i="1" dirty="0"/>
              <a:t> в дидактике определяется через использование традиционных наименований и прозрачность терминологического аппарата. </a:t>
            </a:r>
            <a:r>
              <a:rPr lang="ru-RU" sz="3200" i="1" dirty="0" err="1"/>
              <a:t>Аксиосфера</a:t>
            </a:r>
            <a:r>
              <a:rPr lang="ru-RU" sz="3200" i="1" dirty="0"/>
              <a:t> играет важную роль в общечеловеческой культуре и формирует систему ценностей, которые определяют поведение и взаимодействие людей в обществе</a:t>
            </a:r>
          </a:p>
        </p:txBody>
      </p:sp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260F32-AA39-D20F-D18C-8231F0DA41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42052-93B4-517F-5C76-FB65E1391025}"/>
              </a:ext>
            </a:extLst>
          </p:cNvPr>
          <p:cNvSpPr txBox="1">
            <a:spLocks/>
          </p:cNvSpPr>
          <p:nvPr/>
        </p:nvSpPr>
        <p:spPr>
          <a:xfrm>
            <a:off x="829559" y="254524"/>
            <a:ext cx="10737130" cy="15648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dirty="0" err="1">
                <a:solidFill>
                  <a:schemeClr val="accent6">
                    <a:lumMod val="75000"/>
                  </a:schemeClr>
                </a:solidFill>
              </a:rPr>
              <a:t>Полилингвизм</a:t>
            </a:r>
            <a:r>
              <a:rPr lang="ru-RU" sz="6600" b="1" dirty="0">
                <a:solidFill>
                  <a:schemeClr val="accent6">
                    <a:lumMod val="75000"/>
                  </a:schemeClr>
                </a:solidFill>
              </a:rPr>
              <a:t>  и </a:t>
            </a:r>
            <a:r>
              <a:rPr lang="ru-RU" sz="6600" b="1" dirty="0" err="1">
                <a:solidFill>
                  <a:schemeClr val="accent6">
                    <a:lumMod val="75000"/>
                  </a:schemeClr>
                </a:solidFill>
              </a:rPr>
              <a:t>мультилингвизм</a:t>
            </a:r>
            <a:endParaRPr lang="ru-RU" sz="6600" b="1" dirty="0">
              <a:solidFill>
                <a:schemeClr val="accent6">
                  <a:lumMod val="75000"/>
                </a:schemeClr>
              </a:solidFill>
              <a:latin typeface="Bounded" pitchFamily="2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4F67A1F-49CD-91A3-06DC-A7ED128AEEB0}"/>
              </a:ext>
            </a:extLst>
          </p:cNvPr>
          <p:cNvSpPr txBox="1">
            <a:spLocks/>
          </p:cNvSpPr>
          <p:nvPr/>
        </p:nvSpPr>
        <p:spPr>
          <a:xfrm>
            <a:off x="301658" y="2073897"/>
            <a:ext cx="11821211" cy="3469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/>
              <a:t>термины достаточно давно существуют парно</a:t>
            </a:r>
          </a:p>
          <a:p>
            <a:r>
              <a:rPr lang="ru-RU" sz="2000" dirty="0"/>
              <a:t>использовались как синонимы, поскольку несли единую смысловую нагрузку </a:t>
            </a:r>
          </a:p>
          <a:p>
            <a:r>
              <a:rPr lang="ru-RU" sz="2000" dirty="0"/>
              <a:t>идея владения несколькими языками, а именно - более, чем двумя,</a:t>
            </a:r>
          </a:p>
          <a:p>
            <a:r>
              <a:rPr lang="ru-RU" sz="2000" dirty="0"/>
              <a:t>понятийный аппарат: </a:t>
            </a:r>
            <a:r>
              <a:rPr lang="ru-RU" sz="2000" i="1" dirty="0" err="1"/>
              <a:t>монолингвальный</a:t>
            </a:r>
            <a:r>
              <a:rPr lang="ru-RU" sz="2000" dirty="0"/>
              <a:t> - </a:t>
            </a:r>
            <a:r>
              <a:rPr lang="ru-RU" sz="2000" i="1" dirty="0"/>
              <a:t>билингвальный-полилингвальный</a:t>
            </a:r>
            <a:r>
              <a:rPr lang="ru-RU" sz="2000" dirty="0"/>
              <a:t> , соответственно: </a:t>
            </a:r>
          </a:p>
          <a:p>
            <a:pPr marL="0" indent="0">
              <a:buNone/>
            </a:pPr>
            <a:r>
              <a:rPr lang="ru-RU" sz="2000" i="1" dirty="0" err="1"/>
              <a:t>полилингвизм</a:t>
            </a:r>
            <a:r>
              <a:rPr lang="ru-RU" sz="2000" dirty="0"/>
              <a:t> воспринимается в аналогичной соотнесённости: </a:t>
            </a:r>
            <a:r>
              <a:rPr lang="ru-RU" sz="2000" i="1" dirty="0" err="1"/>
              <a:t>монолингвизм</a:t>
            </a:r>
            <a:r>
              <a:rPr lang="ru-RU" sz="2000" dirty="0"/>
              <a:t>-</a:t>
            </a:r>
            <a:r>
              <a:rPr lang="ru-RU" sz="2000" i="1" dirty="0"/>
              <a:t>билингвизм-</a:t>
            </a:r>
            <a:r>
              <a:rPr lang="ru-RU" sz="2000" i="1" dirty="0" err="1"/>
              <a:t>полилингвизм</a:t>
            </a:r>
            <a:endParaRPr lang="ru-RU" sz="2000" dirty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i="1" dirty="0">
                <a:solidFill>
                  <a:schemeClr val="accent6">
                    <a:lumMod val="75000"/>
                  </a:schemeClr>
                </a:solidFill>
              </a:rPr>
              <a:t>Использование термина </a:t>
            </a:r>
            <a:r>
              <a:rPr lang="ru-RU" sz="2000" b="1" i="1" dirty="0" err="1">
                <a:solidFill>
                  <a:schemeClr val="accent6">
                    <a:lumMod val="75000"/>
                  </a:schemeClr>
                </a:solidFill>
              </a:rPr>
              <a:t>мультилингвизм</a:t>
            </a:r>
            <a:r>
              <a:rPr lang="ru-RU" sz="2000" i="1" dirty="0">
                <a:solidFill>
                  <a:schemeClr val="accent6">
                    <a:lumMod val="75000"/>
                  </a:schemeClr>
                </a:solidFill>
              </a:rPr>
              <a:t>, как правило, возникает в связи с характеристикой социума и обусловлено концепцией мультикультурализма, поэтому в большей степени используется политологами, культурологами и историками</a:t>
            </a:r>
            <a:r>
              <a:rPr lang="ru-RU" sz="2000" dirty="0"/>
              <a:t>.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endParaRPr lang="ru-RU" sz="2000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867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E5EA36F-20F9-151F-A571-3730A8FD2DE7}"/>
              </a:ext>
            </a:extLst>
          </p:cNvPr>
          <p:cNvSpPr txBox="1"/>
          <p:nvPr/>
        </p:nvSpPr>
        <p:spPr>
          <a:xfrm>
            <a:off x="1234911" y="367645"/>
            <a:ext cx="790673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Методология поликультурного  образования – философия диалога культур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EE8BDA5D-BA36-9A7F-FD1F-84DBF3AAC1DD}"/>
              </a:ext>
            </a:extLst>
          </p:cNvPr>
          <p:cNvSpPr txBox="1">
            <a:spLocks/>
          </p:cNvSpPr>
          <p:nvPr/>
        </p:nvSpPr>
        <p:spPr>
          <a:xfrm>
            <a:off x="292231" y="2215299"/>
            <a:ext cx="5712643" cy="3374796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ru-RU" dirty="0">
                <a:latin typeface="+mj-lt"/>
              </a:rPr>
              <a:t>Положение М.М. Бахтина о </a:t>
            </a:r>
            <a:r>
              <a:rPr lang="ru-RU" b="1" dirty="0">
                <a:latin typeface="+mj-lt"/>
              </a:rPr>
              <a:t>диалогичности </a:t>
            </a:r>
            <a:r>
              <a:rPr lang="ru-RU" dirty="0">
                <a:latin typeface="+mj-lt"/>
              </a:rPr>
              <a:t>современной культуры, о человеке как уникальном мире культуры, вступающем во взаимодействие с другими личностями-культурами  - в основе понимания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поликультурного образования</a:t>
            </a:r>
            <a:r>
              <a:rPr lang="ru-RU" dirty="0">
                <a:latin typeface="+mj-lt"/>
              </a:rPr>
              <a:t>.</a:t>
            </a:r>
          </a:p>
          <a:p>
            <a:pPr>
              <a:lnSpc>
                <a:spcPct val="120000"/>
              </a:lnSpc>
              <a:defRPr/>
            </a:pPr>
            <a:r>
              <a:rPr lang="ru-RU" dirty="0">
                <a:latin typeface="+mj-lt"/>
              </a:rPr>
              <a:t>Актуально также положение В.С. Библера об обучении как о диалоге культур.</a:t>
            </a:r>
          </a:p>
        </p:txBody>
      </p:sp>
      <p:sp>
        <p:nvSpPr>
          <p:cNvPr id="5" name="Объект 3">
            <a:extLst>
              <a:ext uri="{FF2B5EF4-FFF2-40B4-BE49-F238E27FC236}">
                <a16:creationId xmlns:a16="http://schemas.microsoft.com/office/drawing/2014/main" id="{C354016D-3FAF-26FD-2C66-2013A3E0CB62}"/>
              </a:ext>
            </a:extLst>
          </p:cNvPr>
          <p:cNvSpPr txBox="1">
            <a:spLocks/>
          </p:cNvSpPr>
          <p:nvPr/>
        </p:nvSpPr>
        <p:spPr>
          <a:xfrm>
            <a:off x="6187128" y="2281287"/>
            <a:ext cx="5229426" cy="352413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b="1" dirty="0">
                <a:latin typeface="+mj-lt"/>
              </a:rPr>
              <a:t>Человек,</a:t>
            </a:r>
            <a:r>
              <a:rPr lang="ru-RU" dirty="0">
                <a:latin typeface="+mj-lt"/>
              </a:rPr>
              <a:t> </a:t>
            </a:r>
            <a:r>
              <a:rPr lang="ru-RU" b="1" dirty="0">
                <a:latin typeface="+mj-lt"/>
              </a:rPr>
              <a:t>как</a:t>
            </a:r>
            <a:r>
              <a:rPr lang="ru-RU" dirty="0">
                <a:latin typeface="+mj-lt"/>
              </a:rPr>
              <a:t> уникальный </a:t>
            </a:r>
            <a:r>
              <a:rPr lang="ru-RU" b="1" dirty="0">
                <a:latin typeface="+mj-lt"/>
              </a:rPr>
              <a:t>мир культуры</a:t>
            </a:r>
            <a:r>
              <a:rPr lang="ru-RU" dirty="0">
                <a:latin typeface="+mj-lt"/>
              </a:rPr>
              <a:t>, включает её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национальные особенности отношения и поведения, а также индивидуальные и наднациональные особенности познания</a:t>
            </a:r>
            <a:r>
              <a:rPr lang="ru-RU" dirty="0">
                <a:latin typeface="+mj-lt"/>
              </a:rPr>
              <a:t>.</a:t>
            </a: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934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C3F0C36-0836-B2A8-46BE-68D34BDEC079}"/>
              </a:ext>
            </a:extLst>
          </p:cNvPr>
          <p:cNvSpPr txBox="1"/>
          <p:nvPr/>
        </p:nvSpPr>
        <p:spPr>
          <a:xfrm>
            <a:off x="320511" y="1833051"/>
            <a:ext cx="1128388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+mj-lt"/>
              </a:rPr>
              <a:t>В отечественной педагогике понятие «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поликультурное образование</a:t>
            </a:r>
            <a:r>
              <a:rPr lang="ru-RU" b="1" dirty="0">
                <a:latin typeface="+mj-lt"/>
              </a:rPr>
              <a:t>» вошло в научный оборот в 1990-х годах в ряду близких к нему по значению терминов «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межнациональные отношения</a:t>
            </a:r>
            <a:r>
              <a:rPr lang="ru-RU" b="1" dirty="0">
                <a:latin typeface="+mj-lt"/>
              </a:rPr>
              <a:t>», «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межкультурные контакты</a:t>
            </a:r>
            <a:r>
              <a:rPr lang="ru-RU" b="1" dirty="0">
                <a:latin typeface="+mj-lt"/>
              </a:rPr>
              <a:t>».</a:t>
            </a:r>
            <a:endParaRPr lang="ru-RU" altLang="ru-RU" sz="1800" b="1" dirty="0">
              <a:latin typeface="+mj-lt"/>
            </a:endParaRPr>
          </a:p>
          <a:p>
            <a:r>
              <a:rPr lang="ru-RU" altLang="ru-RU" sz="1800" b="1" dirty="0">
                <a:latin typeface="+mj-lt"/>
              </a:rPr>
              <a:t>Цель поликультурного образования - формирование человека, способного к активной и эффективной жизнедеятельности в многонациональной и поликультурной среде, обладающего развитым чувством понимания и уважения других культур, умениями жить в мире и согласии с людьми разных национальностей, рас, верований. 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Основные подходы поликультурного образования </a:t>
            </a:r>
            <a:r>
              <a:rPr lang="ru-RU" altLang="ru-RU" b="1" dirty="0">
                <a:latin typeface="+mj-lt"/>
              </a:rPr>
              <a:t>– это средовой и коммуникативно-когнитивный. В их основе лежит теория деятельности.</a:t>
            </a:r>
          </a:p>
          <a:p>
            <a:endParaRPr lang="ru-RU" altLang="ru-RU" sz="1800" b="1" dirty="0">
              <a:latin typeface="+mj-lt"/>
            </a:endParaRPr>
          </a:p>
          <a:p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Поликультурная образовательная среда –более широкое понятие: это система, где межнациональная культура является лишь одним из компонентов.</a:t>
            </a:r>
          </a:p>
          <a:p>
            <a:endParaRPr lang="ru-RU" altLang="ru-RU" sz="18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  <a:p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 поли ( греч.) = много, многое</a:t>
            </a:r>
            <a:endParaRPr lang="ru-RU" altLang="ru-RU" sz="18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786E2E-CF6B-31B3-B188-87B9F23B20FF}"/>
              </a:ext>
            </a:extLst>
          </p:cNvPr>
          <p:cNvSpPr txBox="1"/>
          <p:nvPr/>
        </p:nvSpPr>
        <p:spPr>
          <a:xfrm>
            <a:off x="395927" y="386500"/>
            <a:ext cx="1092566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  <a:defRPr/>
            </a:pPr>
            <a:r>
              <a:rPr lang="ru-RU" dirty="0"/>
              <a:t> </a:t>
            </a:r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ПОЛИКУЛЬТУРНОЕ ОБРАЗОВАНИЕ</a:t>
            </a:r>
          </a:p>
          <a:p>
            <a:pPr marL="0" indent="0">
              <a:buNone/>
              <a:defRPr/>
            </a:pP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797359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042D30-9FB0-7334-90E4-116895EED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DC8D7B-51C5-2623-5F27-0A75C372D41C}"/>
              </a:ext>
            </a:extLst>
          </p:cNvPr>
          <p:cNvSpPr txBox="1">
            <a:spLocks/>
          </p:cNvSpPr>
          <p:nvPr/>
        </p:nvSpPr>
        <p:spPr>
          <a:xfrm>
            <a:off x="320511" y="518474"/>
            <a:ext cx="8823489" cy="9898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err="1">
                <a:solidFill>
                  <a:schemeClr val="accent6">
                    <a:lumMod val="75000"/>
                  </a:schemeClr>
                </a:solidFill>
                <a:latin typeface="Bounded" pitchFamily="2" charset="0"/>
              </a:rPr>
              <a:t>Мультилингвальный</a:t>
            </a: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Bounded" pitchFamily="2" charset="0"/>
              </a:rPr>
              <a:t>? Мультикультурный?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45C352D-17BF-6E98-7B12-A9B82CEB4E58}"/>
              </a:ext>
            </a:extLst>
          </p:cNvPr>
          <p:cNvSpPr txBox="1">
            <a:spLocks/>
          </p:cNvSpPr>
          <p:nvPr/>
        </p:nvSpPr>
        <p:spPr>
          <a:xfrm>
            <a:off x="320511" y="1885361"/>
            <a:ext cx="11293312" cy="4194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/>
              <a:t>Идея «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плавильного котла</a:t>
            </a:r>
            <a:r>
              <a:rPr lang="ru-RU" dirty="0"/>
              <a:t>», определяемая западными исследователями как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мультикультурализм</a:t>
            </a:r>
            <a:r>
              <a:rPr lang="ru-RU" dirty="0"/>
              <a:t>, становится основной идеей использования термина </a:t>
            </a:r>
            <a:r>
              <a:rPr lang="ru-RU" i="1" dirty="0"/>
              <a:t>мультикультурный, </a:t>
            </a:r>
            <a:r>
              <a:rPr lang="ru-RU" dirty="0"/>
              <a:t>что ведёт за собой термин </a:t>
            </a:r>
            <a:r>
              <a:rPr lang="ru-RU" i="1" dirty="0" err="1"/>
              <a:t>мультилингвальный</a:t>
            </a:r>
            <a:r>
              <a:rPr lang="ru-RU" dirty="0"/>
              <a:t>.</a:t>
            </a:r>
          </a:p>
          <a:p>
            <a:pPr marL="0" indent="0">
              <a:buNone/>
              <a:defRPr/>
            </a:pPr>
            <a:r>
              <a:rPr lang="ru-RU" dirty="0"/>
              <a:t>При характеристике </a:t>
            </a:r>
            <a:r>
              <a:rPr lang="ru-RU" b="1" dirty="0"/>
              <a:t>мульти</a:t>
            </a:r>
            <a:r>
              <a:rPr lang="ru-RU" dirty="0"/>
              <a:t>культурного ( неоднородного, в основном, состоящего из эмигрантов) общества используют синонимичные термины: «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</a:rPr>
              <a:t>мультирассовое</a:t>
            </a:r>
            <a:r>
              <a:rPr lang="ru-RU" dirty="0"/>
              <a:t>», «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</a:rPr>
              <a:t>мультиэтническое</a:t>
            </a:r>
            <a:r>
              <a:rPr lang="ru-RU" dirty="0"/>
              <a:t>», «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</a:rPr>
              <a:t>интеркультурное</a:t>
            </a:r>
            <a:r>
              <a:rPr lang="ru-RU" dirty="0"/>
              <a:t>» общество. </a:t>
            </a:r>
          </a:p>
          <a:p>
            <a:pPr marL="0" indent="0">
              <a:buNone/>
              <a:defRPr/>
            </a:pP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мульти (лат.)=множественный, многократный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3956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DE42CE1-0C24-F594-6E04-E069C6FDD4FE}"/>
              </a:ext>
            </a:extLst>
          </p:cNvPr>
          <p:cNvSpPr txBox="1"/>
          <p:nvPr/>
        </p:nvSpPr>
        <p:spPr>
          <a:xfrm>
            <a:off x="226243" y="1404595"/>
            <a:ext cx="10765411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>
                <a:latin typeface="+mj-lt"/>
              </a:rPr>
              <a:t>Одно из первых нормативных определений понятия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мультикультурного образования </a:t>
            </a:r>
            <a:r>
              <a:rPr lang="ru-RU" sz="2400" dirty="0">
                <a:latin typeface="+mj-lt"/>
              </a:rPr>
              <a:t>встречается в </a:t>
            </a:r>
            <a:r>
              <a:rPr lang="ru-RU" sz="2400" b="1" dirty="0">
                <a:latin typeface="+mj-lt"/>
              </a:rPr>
              <a:t>Международной энциклопедии по образованию </a:t>
            </a:r>
            <a:r>
              <a:rPr lang="ru-RU" sz="2400" dirty="0">
                <a:latin typeface="+mj-lt"/>
              </a:rPr>
              <a:t>(1977, затем 2011): </a:t>
            </a:r>
          </a:p>
          <a:p>
            <a:pPr>
              <a:defRPr/>
            </a:pPr>
            <a:r>
              <a:rPr lang="ru-RU" sz="2400" i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Образование, включающее организацию и содержание педагогического процесса, в котором представлены две или более культуры, отличные по языковому, этническому, национальному или расовому признаку </a:t>
            </a:r>
            <a:r>
              <a:rPr lang="ru-RU" sz="2400" i="1" dirty="0">
                <a:latin typeface="+mj-lt"/>
              </a:rPr>
              <a:t>(Международная стандартная классификация образования, МСКО 2011).</a:t>
            </a:r>
          </a:p>
          <a:p>
            <a:pPr>
              <a:defRPr/>
            </a:pPr>
            <a:endParaRPr lang="ru-RU" sz="2400" i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  <a:p>
            <a:pPr>
              <a:defRPr/>
            </a:pPr>
            <a:r>
              <a:rPr lang="ru-RU" sz="2400" dirty="0">
                <a:latin typeface="+mj-lt"/>
              </a:rPr>
              <a:t>К "мультикультурализму" в образовании относят любую попытку реагировать на культурное разнообразие в сфере образования. Так, основная идея мультикультурного образования в США – опровержение этноцентризма в учебных программах и их ориентацию на множество культур.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49E70C-8DBC-D799-0A37-340F4CE48BFD}"/>
              </a:ext>
            </a:extLst>
          </p:cNvPr>
          <p:cNvSpPr txBox="1"/>
          <p:nvPr/>
        </p:nvSpPr>
        <p:spPr>
          <a:xfrm>
            <a:off x="395927" y="386500"/>
            <a:ext cx="1092566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  <a:defRPr/>
            </a:pPr>
            <a:r>
              <a:rPr lang="ru-RU" dirty="0"/>
              <a:t> 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</a:rPr>
              <a:t>МУЛЬТИКУЛЬТУРНОЕ ОБРАЗОВАНИЕ</a:t>
            </a:r>
          </a:p>
          <a:p>
            <a:pPr marL="0" indent="0">
              <a:buNone/>
              <a:defRPr/>
            </a:pP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087871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DC18CD4-6787-EE69-310D-B56E6F62F808}"/>
              </a:ext>
            </a:extLst>
          </p:cNvPr>
          <p:cNvSpPr txBox="1"/>
          <p:nvPr/>
        </p:nvSpPr>
        <p:spPr>
          <a:xfrm>
            <a:off x="939538" y="1857081"/>
            <a:ext cx="10312924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800" dirty="0"/>
              <a:t>Концептуальные приоритеты не уточнены окончательно, однако необходимость разведения параллельно существующих терминов становится очевидной, поэтому отечественная традиция в обозначении личности или социума, владеющего несколькими языками, использует компонент 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поли-</a:t>
            </a:r>
            <a:r>
              <a:rPr lang="ru-RU" sz="2800" dirty="0"/>
              <a:t>, а характеристика западной системы ценностей, особенно в части критики идеи «плавильного котла», осуществляется через использование компонента 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мульти-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  <a:latin typeface="Bounded Light" pitchFamily="2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5FCB1CDA-F564-66AC-B0F7-A284ABB659D5}"/>
              </a:ext>
            </a:extLst>
          </p:cNvPr>
          <p:cNvSpPr txBox="1">
            <a:spLocks/>
          </p:cNvSpPr>
          <p:nvPr/>
        </p:nvSpPr>
        <p:spPr>
          <a:xfrm>
            <a:off x="645333" y="375318"/>
            <a:ext cx="10586883" cy="103217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992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Итак…</a:t>
            </a:r>
          </a:p>
        </p:txBody>
      </p:sp>
    </p:spTree>
    <p:extLst>
      <p:ext uri="{BB962C8B-B14F-4D97-AF65-F5344CB8AC3E}">
        <p14:creationId xmlns:p14="http://schemas.microsoft.com/office/powerpoint/2010/main" val="3294609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F17E8A5-8C27-2EE9-05C9-E78C0D2DEBFC}"/>
              </a:ext>
            </a:extLst>
          </p:cNvPr>
          <p:cNvSpPr txBox="1"/>
          <p:nvPr/>
        </p:nvSpPr>
        <p:spPr>
          <a:xfrm>
            <a:off x="725864" y="2187019"/>
            <a:ext cx="10831398" cy="3378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Возникновение термина «</a:t>
            </a:r>
            <a:r>
              <a:rPr lang="ru-RU" sz="2000" b="1" i="1" dirty="0" err="1">
                <a:solidFill>
                  <a:schemeClr val="accent6">
                    <a:lumMod val="75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плюрилингвальное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образование</a:t>
            </a:r>
            <a:r>
              <a:rPr lang="ru-RU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то есть  образование лиц, </a:t>
            </a:r>
            <a:r>
              <a:rPr lang="ru-RU" sz="20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владеющих</a:t>
            </a: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несколькими языками, восходит к латыни и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означает сравнительную или превосходную степень по отношению к корню </a:t>
            </a:r>
            <a:r>
              <a:rPr lang="ru-RU" sz="2000" i="1" dirty="0">
                <a:solidFill>
                  <a:schemeClr val="accent6">
                    <a:lumMod val="75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мульти-.</a:t>
            </a:r>
            <a:r>
              <a:rPr lang="ru-RU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При этом, </a:t>
            </a:r>
            <a:r>
              <a:rPr lang="ru-RU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плюрилингвальное</a:t>
            </a: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образование, с одной стороны, объективно схоже с </a:t>
            </a:r>
            <a:r>
              <a:rPr lang="ru-RU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мультилингвальным</a:t>
            </a: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образованием, поскольку тоже относится к изучению и преподаванию нескольких языков, но связан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 новой европейской концепцией «гуманистического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плюрилингвизма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», то есть «прирастания» новыми языками</a:t>
            </a: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6224F2-12B3-B880-E8A5-42D2CF83F7F8}"/>
              </a:ext>
            </a:extLst>
          </p:cNvPr>
          <p:cNvSpPr txBox="1"/>
          <p:nvPr/>
        </p:nvSpPr>
        <p:spPr>
          <a:xfrm>
            <a:off x="311085" y="603316"/>
            <a:ext cx="956820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КОНЦЕПЦИЯ </a:t>
            </a:r>
          </a:p>
          <a:p>
            <a:pPr algn="ctr"/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гуманистического </a:t>
            </a:r>
            <a:r>
              <a:rPr lang="ru-RU" sz="4000" b="1" dirty="0" err="1">
                <a:solidFill>
                  <a:schemeClr val="accent6">
                    <a:lumMod val="75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плюрилингвизма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7056916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6580</TotalTime>
  <Words>1437</Words>
  <Application>Microsoft Office PowerPoint</Application>
  <PresentationFormat>Широкоэкранный</PresentationFormat>
  <Paragraphs>77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Arial Black</vt:lpstr>
      <vt:lpstr>Bounded</vt:lpstr>
      <vt:lpstr>Bounded Light</vt:lpstr>
      <vt:lpstr>Calibri</vt:lpstr>
      <vt:lpstr>Calibri Light</vt:lpstr>
      <vt:lpstr>Tahoma</vt:lpstr>
      <vt:lpstr>Тема Office</vt:lpstr>
      <vt:lpstr>ОТРАЖЕНИЕ АКСИОЛОГИЧЕСКОГО СОДЕРЖАНИЯ РОССИЙСКОГО ОБРАЗОВАНИЯ:ТЕРМИНОСИСТЕМА С КОМПОНЕНТОМ ПОЛИ- И МУЛЬТИ-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Microsoft Office User</dc:creator>
  <cp:lastModifiedBy>Елизавета Хамраева</cp:lastModifiedBy>
  <cp:revision>5</cp:revision>
  <dcterms:created xsi:type="dcterms:W3CDTF">2026-04-03T20:11:11Z</dcterms:created>
  <dcterms:modified xsi:type="dcterms:W3CDTF">2026-04-19T11:54:19Z</dcterms:modified>
</cp:coreProperties>
</file>